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0" r:id="rId3"/>
    <p:sldId id="389" r:id="rId4"/>
    <p:sldId id="394" r:id="rId5"/>
    <p:sldId id="403" r:id="rId6"/>
    <p:sldId id="397" r:id="rId7"/>
    <p:sldId id="373" r:id="rId8"/>
    <p:sldId id="395" r:id="rId9"/>
    <p:sldId id="392" r:id="rId10"/>
    <p:sldId id="404" r:id="rId11"/>
    <p:sldId id="406" r:id="rId12"/>
    <p:sldId id="405" r:id="rId13"/>
    <p:sldId id="408" r:id="rId14"/>
    <p:sldId id="407" r:id="rId15"/>
    <p:sldId id="409" r:id="rId16"/>
    <p:sldId id="411" r:id="rId17"/>
    <p:sldId id="400" r:id="rId18"/>
    <p:sldId id="364" r:id="rId19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ndara" panose="020E0502030303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FFCC00"/>
    <a:srgbClr val="5A5A5A"/>
    <a:srgbClr val="00A44A"/>
    <a:srgbClr val="FFFFFF"/>
    <a:srgbClr val="D5620B"/>
    <a:srgbClr val="D09010"/>
    <a:srgbClr val="625D59"/>
    <a:srgbClr val="132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5" autoAdjust="0"/>
    <p:restoredTop sz="91522" autoAdjust="0"/>
  </p:normalViewPr>
  <p:slideViewPr>
    <p:cSldViewPr snapToGrid="0" snapToObjects="1">
      <p:cViewPr varScale="1">
        <p:scale>
          <a:sx n="119" d="100"/>
          <a:sy n="119" d="100"/>
        </p:scale>
        <p:origin x="4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D3B09-7E27-4BFE-BBC7-1C55710F63D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0D39-5B99-4D69-8C31-8D3D1E6D7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10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AF7F6C-5550-4F1A-8FA6-7AC764D5446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4877CE-A22D-4C34-9B84-AC328F908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8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77CE-A22D-4C34-9B84-AC328F9080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00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77CE-A22D-4C34-9B84-AC328F9080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2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77CE-A22D-4C34-9B84-AC328F9080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39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77CE-A22D-4C34-9B84-AC328F9080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89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77CE-A22D-4C34-9B84-AC328F9080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21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77CE-A22D-4C34-9B84-AC328F9080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4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77CE-A22D-4C34-9B84-AC328F9080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6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77CE-A22D-4C34-9B84-AC328F9080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2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77CE-A22D-4C34-9B84-AC328F9080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77CE-A22D-4C34-9B84-AC328F9080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73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77CE-A22D-4C34-9B84-AC328F9080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55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77CE-A22D-4C34-9B84-AC328F9080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51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77CE-A22D-4C34-9B84-AC328F9080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4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77CE-A22D-4C34-9B84-AC328F9080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6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 flipV="1">
            <a:off x="228600" y="3801358"/>
            <a:ext cx="8695944" cy="282877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hidden">
          <a:xfrm flipH="1" flipV="1">
            <a:off x="220354" y="3417816"/>
            <a:ext cx="8723376" cy="109294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95660"/>
            <a:ext cx="7772400" cy="136371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27608"/>
            <a:ext cx="6400800" cy="89539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 descr="CityAmericanCanyon_RBG_logo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57" y="484224"/>
            <a:ext cx="5631381" cy="2575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86DF-2E35-4C54-8960-56DE46F82E38}" type="datetime1">
              <a:rPr lang="en-US" smtClean="0"/>
              <a:t>6/8/2021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45A5-0410-4187-9E87-AAAD7EE7111A}" type="datetime1">
              <a:rPr lang="en-US" smtClean="0"/>
              <a:t>6/8/2021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ityAmericanCanyon_RBG_logo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7" y="5477274"/>
            <a:ext cx="2503715" cy="11451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421E-466F-429E-9535-DB1D6E3127EE}" type="datetime1">
              <a:rPr lang="en-US" smtClean="0"/>
              <a:t>6/8/2021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599"/>
            <a:ext cx="8695944" cy="515982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655311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527009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539281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525893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852713"/>
            <a:ext cx="7772400" cy="1524000"/>
          </a:xfrm>
        </p:spPr>
        <p:txBody>
          <a:bodyPr anchor="b" anchorCtr="0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535843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2468731"/>
            <a:ext cx="6417734" cy="939801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BEF5-8867-480D-B17E-5A1CA004C260}" type="datetime1">
              <a:rPr lang="en-US" smtClean="0"/>
              <a:t>6/8/2021</a:t>
            </a:fld>
            <a:endParaRPr lang="en-US"/>
          </a:p>
        </p:txBody>
      </p:sp>
      <p:pic>
        <p:nvPicPr>
          <p:cNvPr id="15" name="Picture 14" descr="CityAmericanCanyon_RBG_logo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7" y="5477274"/>
            <a:ext cx="2503715" cy="11451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5E2-A102-40A4-BAB7-5E000FAD290F}" type="datetime1">
              <a:rPr lang="en-US" smtClean="0"/>
              <a:t>6/8/2021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57013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57013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7412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2798298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47411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98298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ECEA-8433-496C-9BE0-CA135144D45A}" type="datetime1">
              <a:rPr lang="en-US" smtClean="0"/>
              <a:t>6/8/2021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39C0-8E74-4900-81C1-161E69F9C9F1}" type="datetime1">
              <a:rPr lang="en-US" smtClean="0"/>
              <a:t>6/8/2021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6928-5965-4581-9076-5F4BAD6F0748}" type="datetime1">
              <a:rPr lang="en-US" smtClean="0"/>
              <a:t>6/8/2021</a:t>
            </a:fld>
            <a:endParaRPr lang="en-US"/>
          </a:p>
        </p:txBody>
      </p:sp>
      <p:pic>
        <p:nvPicPr>
          <p:cNvPr id="13" name="Picture 12" descr="CityAmericanCanyon_RBG_logo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7" y="5477274"/>
            <a:ext cx="2503715" cy="11451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9105-1263-4D00-9045-2C92585966D9}" type="datetime1">
              <a:rPr lang="en-US" smtClean="0"/>
              <a:t>6/8/2021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 descr="CityAmericanCanyon_RBG_logo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7" y="5477274"/>
            <a:ext cx="2503715" cy="11451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614E-98D2-4CE5-8B10-69CA4881AA75}" type="datetime1">
              <a:rPr lang="en-US" smtClean="0"/>
              <a:t>6/8/2021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6" name="Picture 15" descr="CityAmericanCanyon_RBG_logo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7" y="5477274"/>
            <a:ext cx="2503715" cy="114512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197891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20189" y="1287371"/>
            <a:ext cx="8723376" cy="945713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4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FB16AB2-6059-416A-B6A3-77ACFA8832A2}" type="datetime1">
              <a:rPr lang="en-US" smtClean="0"/>
              <a:t>6/8/2021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1872707"/>
            <a:ext cx="7408333" cy="3604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 descr="CityAmericanCanyon_RBG_logo.gif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7" y="5477274"/>
            <a:ext cx="2503715" cy="11451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c.org/sites/default/files/2017-11/TheCityLeadersCompass_to_MBK_final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wright@cityofamericancanyon.org" TargetMode="External"/><Relationship Id="rId2" Type="http://schemas.openxmlformats.org/officeDocument/2006/relationships/hyperlink" Target="mailto:bcooper@cityofamericancanyon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jones@cityofamericancanyo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0684AC-6101-4C41-96CF-27B75F6FB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2221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2"/>
            <a:ext cx="9122214" cy="6858001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Autofit/>
          </a:bodyPr>
          <a:lstStyle/>
          <a:p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44440"/>
            <a:ext cx="9122215" cy="628809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June 8, 2021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F11F56-BBFC-4BA7-8729-B16819EDDC51}"/>
              </a:ext>
            </a:extLst>
          </p:cNvPr>
          <p:cNvSpPr txBox="1">
            <a:spLocks/>
          </p:cNvSpPr>
          <p:nvPr/>
        </p:nvSpPr>
        <p:spPr>
          <a:xfrm>
            <a:off x="21785" y="1518306"/>
            <a:ext cx="9100430" cy="22824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Education and Lifelong Learning Advisory Committee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605F28-8279-4226-84EA-950C154C6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52308"/>
            <a:ext cx="4011596" cy="8501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87FE6D-70BB-4CE8-95E2-149164308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7" y="75026"/>
            <a:ext cx="66960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5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347" y="1975758"/>
            <a:ext cx="8117629" cy="5003004"/>
          </a:xfrm>
        </p:spPr>
        <p:txBody>
          <a:bodyPr>
            <a:normAutofit/>
          </a:bodyPr>
          <a:lstStyle/>
          <a:p>
            <a:r>
              <a:rPr lang="en-US" dirty="0"/>
              <a:t>A partnership between the (MBK) Alliance and the National League of Cities. </a:t>
            </a:r>
          </a:p>
          <a:p>
            <a:r>
              <a:rPr lang="en-US" dirty="0"/>
              <a:t>Equity and Leadership (REAL) </a:t>
            </a:r>
            <a:r>
              <a:rPr lang="en-US" u="sng" dirty="0">
                <a:hlinkClick r:id="rId3"/>
              </a:rPr>
              <a:t>REAL “Compass”</a:t>
            </a:r>
            <a:r>
              <a:rPr lang="en-US" dirty="0"/>
              <a:t> initiative report shows that lifelong education intervention for </a:t>
            </a:r>
            <a:r>
              <a:rPr lang="en-US" i="1" dirty="0"/>
              <a:t>Historically Marginalized </a:t>
            </a:r>
            <a:r>
              <a:rPr lang="en-US" dirty="0"/>
              <a:t>boys and men of color can have a positive impact on life outcomes.  </a:t>
            </a:r>
          </a:p>
          <a:p>
            <a:r>
              <a:rPr lang="en-US" i="1" dirty="0"/>
              <a:t>Historically Marginalized </a:t>
            </a:r>
            <a:r>
              <a:rPr lang="en-US" dirty="0"/>
              <a:t>people also includes race, ethnicity, gender, age, religion, immigration status, sexual orientation, socioeconomic status, and many others.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88806"/>
          </a:xfrm>
        </p:spPr>
        <p:txBody>
          <a:bodyPr>
            <a:normAutofit fontScale="90000"/>
          </a:bodyPr>
          <a:lstStyle/>
          <a:p>
            <a:r>
              <a:rPr lang="en-US" dirty="0"/>
              <a:t>My Brother’s Keeper Initiative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73A79F-AD42-461F-94CD-9C771116D9C6}"/>
              </a:ext>
            </a:extLst>
          </p:cNvPr>
          <p:cNvSpPr txBox="1">
            <a:spLocks/>
          </p:cNvSpPr>
          <p:nvPr/>
        </p:nvSpPr>
        <p:spPr>
          <a:xfrm>
            <a:off x="8686800" y="-722083"/>
            <a:ext cx="8906770" cy="845096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1A8F9-AF3D-4ED8-9C77-AA746ECBDA41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29" y="5510892"/>
            <a:ext cx="1469570" cy="1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5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704" y="1384123"/>
            <a:ext cx="8117629" cy="5003004"/>
          </a:xfrm>
        </p:spPr>
        <p:txBody>
          <a:bodyPr>
            <a:normAutofit/>
          </a:bodyPr>
          <a:lstStyle/>
          <a:p>
            <a:r>
              <a:rPr lang="en-US" dirty="0"/>
              <a:t>Equity and Inclusiveness is a right many of us enjoy.</a:t>
            </a:r>
          </a:p>
          <a:p>
            <a:r>
              <a:rPr lang="en-US" dirty="0"/>
              <a:t>An environment in which any individual or group can be and feel welcomed, respected, supported, and valued in full participation.</a:t>
            </a:r>
          </a:p>
          <a:p>
            <a:r>
              <a:rPr lang="en-US" dirty="0"/>
              <a:t>Advances in societal inclusiveness has improved lives for many people i.e. Americans with Disabilities Act.</a:t>
            </a:r>
          </a:p>
          <a:p>
            <a:r>
              <a:rPr lang="en-US" dirty="0"/>
              <a:t>Inclusiveness can be a sensitive issue for many reasons. </a:t>
            </a:r>
          </a:p>
          <a:p>
            <a:r>
              <a:rPr lang="en-US" dirty="0"/>
              <a:t>Assume everyone participating has good intentions.</a:t>
            </a:r>
          </a:p>
          <a:p>
            <a:r>
              <a:rPr lang="en-US" b="1" i="1" dirty="0"/>
              <a:t>Group Discussion</a:t>
            </a:r>
            <a:r>
              <a:rPr lang="en-US" i="1" dirty="0"/>
              <a:t>: Changes or additions to Inclusiveness Principles?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88806"/>
          </a:xfrm>
        </p:spPr>
        <p:txBody>
          <a:bodyPr>
            <a:normAutofit fontScale="90000"/>
          </a:bodyPr>
          <a:lstStyle/>
          <a:p>
            <a:r>
              <a:rPr lang="en-US" dirty="0"/>
              <a:t>ELL Inclusiveness Principles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73A79F-AD42-461F-94CD-9C771116D9C6}"/>
              </a:ext>
            </a:extLst>
          </p:cNvPr>
          <p:cNvSpPr txBox="1">
            <a:spLocks/>
          </p:cNvSpPr>
          <p:nvPr/>
        </p:nvSpPr>
        <p:spPr>
          <a:xfrm>
            <a:off x="8686800" y="-722083"/>
            <a:ext cx="8906770" cy="845096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1A8F9-AF3D-4ED8-9C77-AA746ECBDA4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5143499"/>
            <a:ext cx="1894114" cy="1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5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704" y="1899112"/>
            <a:ext cx="8117629" cy="5003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inclusive society that enables everyone to participate, prosper, and reach their full potential. </a:t>
            </a:r>
          </a:p>
          <a:p>
            <a:pPr marL="0" indent="0">
              <a:buNone/>
            </a:pPr>
            <a:r>
              <a:rPr lang="en-US" dirty="0"/>
              <a:t>Equity is different from equality.  </a:t>
            </a:r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sz="2000" dirty="0"/>
              <a:t>Equality aims to ensure </a:t>
            </a:r>
            <a:r>
              <a:rPr lang="en-US" sz="2000" i="1" u="sng" dirty="0"/>
              <a:t>everyone gets the same things</a:t>
            </a:r>
            <a:r>
              <a:rPr lang="en-US" sz="2000" dirty="0"/>
              <a:t>, no matter their starting place. </a:t>
            </a:r>
          </a:p>
          <a:p>
            <a:pPr marL="0" indent="0">
              <a:buNone/>
            </a:pPr>
            <a:r>
              <a:rPr lang="en-US" sz="2000" dirty="0"/>
              <a:t>•	Equity involves people </a:t>
            </a:r>
            <a:r>
              <a:rPr lang="en-US" sz="2000" i="1" u="sng" dirty="0"/>
              <a:t>having what they need </a:t>
            </a:r>
            <a:r>
              <a:rPr lang="en-US" sz="2000" dirty="0"/>
              <a:t>to enjoy full, healthy lives. </a:t>
            </a:r>
          </a:p>
          <a:p>
            <a:pPr marL="0" indent="0">
              <a:buNone/>
            </a:pPr>
            <a:r>
              <a:rPr lang="en-US" dirty="0"/>
              <a:t>Historically marginalized people may need different types or amounts of resources to support and enjoy full, healthy lives.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88806"/>
          </a:xfrm>
        </p:spPr>
        <p:txBody>
          <a:bodyPr>
            <a:normAutofit fontScale="90000"/>
          </a:bodyPr>
          <a:lstStyle/>
          <a:p>
            <a:r>
              <a:rPr lang="en-US" dirty="0"/>
              <a:t>Equity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73A79F-AD42-461F-94CD-9C771116D9C6}"/>
              </a:ext>
            </a:extLst>
          </p:cNvPr>
          <p:cNvSpPr txBox="1">
            <a:spLocks/>
          </p:cNvSpPr>
          <p:nvPr/>
        </p:nvSpPr>
        <p:spPr>
          <a:xfrm>
            <a:off x="8686800" y="-722083"/>
            <a:ext cx="8906770" cy="845096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812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704" y="1711333"/>
            <a:ext cx="8380096" cy="5003004"/>
          </a:xfrm>
        </p:spPr>
        <p:txBody>
          <a:bodyPr>
            <a:normAutofit/>
          </a:bodyPr>
          <a:lstStyle/>
          <a:p>
            <a:r>
              <a:rPr lang="en-US" dirty="0"/>
              <a:t>Inequity doesn’t happen by chance. Rather, it is a legacy of </a:t>
            </a:r>
            <a:r>
              <a:rPr lang="en-US" u="sng" dirty="0"/>
              <a:t>intentional and unintentional – maybe even well-meaning- </a:t>
            </a:r>
            <a:r>
              <a:rPr lang="en-US" dirty="0"/>
              <a:t>laws, policies, and practices that perpetuate harm to low-income people, communities of color, and other marginalized groups.   </a:t>
            </a:r>
          </a:p>
          <a:p>
            <a:r>
              <a:rPr lang="en-US" dirty="0"/>
              <a:t>Inequality leads to disparities that can be seen in many cities and communities.</a:t>
            </a:r>
          </a:p>
          <a:p>
            <a:r>
              <a:rPr lang="en-US" dirty="0"/>
              <a:t>There is a growing awareness related to our health and the places we live i.e. cities that have historically allowed noisy, polluting uses and highways in low income areas.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88806"/>
          </a:xfrm>
        </p:spPr>
        <p:txBody>
          <a:bodyPr>
            <a:normAutofit fontScale="90000"/>
          </a:bodyPr>
          <a:lstStyle/>
          <a:p>
            <a:r>
              <a:rPr lang="en-US" dirty="0"/>
              <a:t>Inequality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73A79F-AD42-461F-94CD-9C771116D9C6}"/>
              </a:ext>
            </a:extLst>
          </p:cNvPr>
          <p:cNvSpPr txBox="1">
            <a:spLocks/>
          </p:cNvSpPr>
          <p:nvPr/>
        </p:nvSpPr>
        <p:spPr>
          <a:xfrm>
            <a:off x="8686800" y="-722083"/>
            <a:ext cx="8906770" cy="845096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041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704" y="1899112"/>
            <a:ext cx="8117629" cy="5003004"/>
          </a:xfrm>
        </p:spPr>
        <p:txBody>
          <a:bodyPr>
            <a:normAutofit/>
          </a:bodyPr>
          <a:lstStyle/>
          <a:p>
            <a:r>
              <a:rPr lang="en-US" dirty="0"/>
              <a:t>Education is highly valued in American Canyon and a cornerstone of the quality of life enjoyed throughout the City.</a:t>
            </a:r>
          </a:p>
          <a:p>
            <a:r>
              <a:rPr lang="en-US" b="1" dirty="0"/>
              <a:t>Group Discussion</a:t>
            </a:r>
            <a:r>
              <a:rPr lang="en-US" dirty="0"/>
              <a:t>:  Are there any Historically Marginalized individuals or groups in American Canyon that we should reach out to?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88806"/>
          </a:xfrm>
        </p:spPr>
        <p:txBody>
          <a:bodyPr>
            <a:normAutofit fontScale="90000"/>
          </a:bodyPr>
          <a:lstStyle/>
          <a:p>
            <a:r>
              <a:rPr lang="en-US" dirty="0"/>
              <a:t>ELL and Inclusion Connection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73A79F-AD42-461F-94CD-9C771116D9C6}"/>
              </a:ext>
            </a:extLst>
          </p:cNvPr>
          <p:cNvSpPr txBox="1">
            <a:spLocks/>
          </p:cNvSpPr>
          <p:nvPr/>
        </p:nvSpPr>
        <p:spPr>
          <a:xfrm>
            <a:off x="8686800" y="-722083"/>
            <a:ext cx="8906770" cy="845096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4546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68" y="4162084"/>
            <a:ext cx="5646653" cy="1512183"/>
          </a:xfrm>
        </p:spPr>
        <p:txBody>
          <a:bodyPr>
            <a:normAutofit/>
          </a:bodyPr>
          <a:lstStyle/>
          <a:p>
            <a:pPr lvl="0"/>
            <a:r>
              <a:rPr lang="en-US" sz="2000" b="1" dirty="0"/>
              <a:t>Distributional Equity</a:t>
            </a:r>
            <a:r>
              <a:rPr lang="en-US" sz="2000" dirty="0"/>
              <a:t> </a:t>
            </a:r>
            <a:r>
              <a:rPr lang="en-US" sz="1700" dirty="0"/>
              <a:t>An equitable distribution of resources, community burdens, and benefits. (i.e.: State-mandated programs, City allocation policies, fee and tax programs, and budget process to fund specific programs).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1307" y="333977"/>
            <a:ext cx="8229600" cy="688806"/>
          </a:xfrm>
        </p:spPr>
        <p:txBody>
          <a:bodyPr>
            <a:normAutofit fontScale="90000"/>
          </a:bodyPr>
          <a:lstStyle/>
          <a:p>
            <a:r>
              <a:rPr lang="en-US" dirty="0"/>
              <a:t>ELL Path to Inclusion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73A79F-AD42-461F-94CD-9C771116D9C6}"/>
              </a:ext>
            </a:extLst>
          </p:cNvPr>
          <p:cNvSpPr txBox="1">
            <a:spLocks/>
          </p:cNvSpPr>
          <p:nvPr/>
        </p:nvSpPr>
        <p:spPr>
          <a:xfrm>
            <a:off x="8686800" y="-722083"/>
            <a:ext cx="8906770" cy="845096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600" dirty="0"/>
            </a:br>
            <a:endParaRPr lang="en-US" sz="36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59F1A44-B596-4CE4-AFE5-0F071DA6D637}"/>
              </a:ext>
            </a:extLst>
          </p:cNvPr>
          <p:cNvSpPr txBox="1">
            <a:spLocks/>
          </p:cNvSpPr>
          <p:nvPr/>
        </p:nvSpPr>
        <p:spPr>
          <a:xfrm>
            <a:off x="2430627" y="2677886"/>
            <a:ext cx="6292471" cy="1512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Structural Equity</a:t>
            </a:r>
            <a:r>
              <a:rPr lang="en-US" sz="2000" dirty="0"/>
              <a:t> </a:t>
            </a:r>
            <a:r>
              <a:rPr lang="en-US" sz="1700" dirty="0"/>
              <a:t>Government institutions and systems have the 1) Processes, 2) Practices, and 3) Policies to incorporate equity in the City’s Decision-making process. (i.e.: formal public hearings, adopted guidance policies, and others).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A307CFD-6212-4D21-92E1-13CD74BC4257}"/>
              </a:ext>
            </a:extLst>
          </p:cNvPr>
          <p:cNvSpPr txBox="1">
            <a:spLocks/>
          </p:cNvSpPr>
          <p:nvPr/>
        </p:nvSpPr>
        <p:spPr>
          <a:xfrm>
            <a:off x="346770" y="1373303"/>
            <a:ext cx="4936834" cy="1304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Procedural Equity</a:t>
            </a:r>
            <a:r>
              <a:rPr lang="en-US" dirty="0"/>
              <a:t> </a:t>
            </a:r>
          </a:p>
          <a:p>
            <a:pPr marL="0" indent="0">
              <a:buFont typeface="Arial"/>
              <a:buNone/>
            </a:pPr>
            <a:r>
              <a:rPr lang="en-US" sz="1700" dirty="0"/>
              <a:t>Transparent, accessible, fair, and inclusive public decision-making (i.e.: public meetings, notification, outreach).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3D6D31-F51F-46FB-8EFB-30292CBA97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1241083"/>
            <a:ext cx="1479776" cy="1389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6A3EF4-5209-431A-AD9D-97205728C4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7" y="2677886"/>
            <a:ext cx="1738597" cy="1389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74AE06-01B2-4365-9D4E-28D9EF6B11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35" y="1373303"/>
            <a:ext cx="2187530" cy="954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1C51AC-3B72-4C01-955D-9207A48F88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21" y="4209785"/>
            <a:ext cx="2518526" cy="10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2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704" y="1899112"/>
            <a:ext cx="8117629" cy="5003004"/>
          </a:xfrm>
        </p:spPr>
        <p:txBody>
          <a:bodyPr>
            <a:normAutofit/>
          </a:bodyPr>
          <a:lstStyle/>
          <a:p>
            <a:r>
              <a:rPr lang="en-US" b="1" dirty="0"/>
              <a:t>Group Discussion</a:t>
            </a:r>
            <a:r>
              <a:rPr lang="en-US" dirty="0"/>
              <a:t>:  </a:t>
            </a:r>
          </a:p>
          <a:p>
            <a:r>
              <a:rPr lang="en-US" dirty="0"/>
              <a:t>What efforts could each of the three Equity Components contribute to greater Equity in the General Plan ELL Element?</a:t>
            </a:r>
          </a:p>
          <a:p>
            <a:r>
              <a:rPr lang="en-US" dirty="0"/>
              <a:t>Are there other components on the Path to Equity that should be identified?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88806"/>
          </a:xfrm>
        </p:spPr>
        <p:txBody>
          <a:bodyPr>
            <a:normAutofit fontScale="90000"/>
          </a:bodyPr>
          <a:lstStyle/>
          <a:p>
            <a:r>
              <a:rPr lang="en-US" dirty="0"/>
              <a:t>Group Discussion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73A79F-AD42-461F-94CD-9C771116D9C6}"/>
              </a:ext>
            </a:extLst>
          </p:cNvPr>
          <p:cNvSpPr txBox="1">
            <a:spLocks/>
          </p:cNvSpPr>
          <p:nvPr/>
        </p:nvSpPr>
        <p:spPr>
          <a:xfrm>
            <a:off x="8686800" y="-722083"/>
            <a:ext cx="8906770" cy="845096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336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0DA765-BB3A-44FC-90BB-7FEE84534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2707"/>
            <a:ext cx="8229599" cy="3789057"/>
          </a:xfrm>
        </p:spPr>
        <p:txBody>
          <a:bodyPr>
            <a:normAutofit/>
          </a:bodyPr>
          <a:lstStyle/>
          <a:p>
            <a:r>
              <a:rPr lang="en-US" b="1" dirty="0"/>
              <a:t>Next Steps </a:t>
            </a:r>
            <a:r>
              <a:rPr lang="en-US" dirty="0"/>
              <a:t>(for next meeting)</a:t>
            </a:r>
          </a:p>
          <a:p>
            <a:r>
              <a:rPr lang="en-US" b="1" dirty="0"/>
              <a:t>Group Discussion</a:t>
            </a:r>
            <a:r>
              <a:rPr lang="en-US" dirty="0"/>
              <a:t>: </a:t>
            </a:r>
          </a:p>
          <a:p>
            <a:r>
              <a:rPr lang="en-US" dirty="0"/>
              <a:t>What ELL policies would improve each of the three Path to Equity Components?  </a:t>
            </a:r>
          </a:p>
          <a:p>
            <a:r>
              <a:rPr lang="en-US" dirty="0"/>
              <a:t>What groups are missing from the conversation?</a:t>
            </a:r>
          </a:p>
          <a:p>
            <a:r>
              <a:rPr lang="en-US" dirty="0"/>
              <a:t>Progress “Check-In” with the City Council.</a:t>
            </a:r>
          </a:p>
          <a:p>
            <a:r>
              <a:rPr lang="en-US" dirty="0"/>
              <a:t>Ideas from the ELL Committee.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A8FBE5-7575-41BC-AA8B-5FA48F6A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26855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172" y="1909306"/>
            <a:ext cx="4572000" cy="360456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Brent Cooper, AICP </a:t>
            </a:r>
          </a:p>
          <a:p>
            <a:pPr marL="0" indent="0" algn="ctr">
              <a:buNone/>
            </a:pPr>
            <a:r>
              <a:rPr lang="en-US" dirty="0"/>
              <a:t>Community Development Director</a:t>
            </a:r>
          </a:p>
          <a:p>
            <a:pPr marL="0" indent="0" algn="ctr">
              <a:buNone/>
            </a:pPr>
            <a:r>
              <a:rPr lang="en-US" sz="1900" dirty="0">
                <a:hlinkClick r:id="rId2"/>
              </a:rPr>
              <a:t>bcooper@cityofamericancanyon.org</a:t>
            </a:r>
            <a:endParaRPr lang="en-US" sz="1900" dirty="0"/>
          </a:p>
          <a:p>
            <a:pPr marL="0" indent="0" algn="ctr">
              <a:buNone/>
            </a:pPr>
            <a:r>
              <a:rPr lang="en-US" dirty="0"/>
              <a:t>(707) 647-4335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Creighton Wright</a:t>
            </a:r>
          </a:p>
          <a:p>
            <a:pPr marL="0" indent="0" algn="ctr">
              <a:buNone/>
            </a:pPr>
            <a:r>
              <a:rPr lang="en-US" dirty="0"/>
              <a:t>Parks and Recreation Director</a:t>
            </a:r>
          </a:p>
          <a:p>
            <a:pPr marL="0" indent="0" algn="ctr">
              <a:buNone/>
            </a:pPr>
            <a:r>
              <a:rPr lang="en-US" sz="1900" dirty="0">
                <a:hlinkClick r:id="rId3"/>
              </a:rPr>
              <a:t>cwright@cityofamericancanyon.org</a:t>
            </a:r>
            <a:endParaRPr lang="en-US" sz="1900" dirty="0"/>
          </a:p>
          <a:p>
            <a:pPr marL="0" indent="0" algn="ctr">
              <a:buNone/>
            </a:pPr>
            <a:r>
              <a:rPr lang="en-US" dirty="0"/>
              <a:t>(707) 647-4568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Contact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6872B5F-5D65-4454-94B3-12FB49E24BF0}"/>
              </a:ext>
            </a:extLst>
          </p:cNvPr>
          <p:cNvSpPr txBox="1">
            <a:spLocks/>
          </p:cNvSpPr>
          <p:nvPr/>
        </p:nvSpPr>
        <p:spPr>
          <a:xfrm>
            <a:off x="4448828" y="1943296"/>
            <a:ext cx="4572000" cy="36045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/>
              <a:t>Jennifer </a:t>
            </a:r>
            <a:r>
              <a:rPr lang="en-US" dirty="0" err="1"/>
              <a:t>Kansanback</a:t>
            </a:r>
            <a:endParaRPr lang="en-US" dirty="0"/>
          </a:p>
          <a:p>
            <a:pPr marL="0" indent="0" algn="ctr">
              <a:buFont typeface="Arial"/>
              <a:buNone/>
            </a:pPr>
            <a:r>
              <a:rPr lang="en-US" dirty="0"/>
              <a:t>Community Outreach Manager</a:t>
            </a:r>
          </a:p>
          <a:p>
            <a:pPr marL="0" indent="0" algn="ctr">
              <a:buFont typeface="Arial"/>
              <a:buNone/>
            </a:pPr>
            <a:r>
              <a:rPr lang="en-US" sz="1900" dirty="0">
                <a:hlinkClick r:id="rId2"/>
              </a:rPr>
              <a:t>jkansanback@cityofamericancanyon.org</a:t>
            </a:r>
            <a:endParaRPr lang="en-US" sz="1900" dirty="0"/>
          </a:p>
          <a:p>
            <a:pPr marL="0" indent="0" algn="ctr">
              <a:buFont typeface="Arial"/>
              <a:buNone/>
            </a:pPr>
            <a:r>
              <a:rPr lang="en-US" dirty="0"/>
              <a:t>(707) 647-5355</a:t>
            </a:r>
          </a:p>
          <a:p>
            <a:pPr marL="0" indent="0" algn="ctr">
              <a:buFont typeface="Arial"/>
              <a:buNone/>
            </a:pPr>
            <a:endParaRPr lang="en-US" dirty="0"/>
          </a:p>
          <a:p>
            <a:pPr marL="0" indent="0" algn="ctr">
              <a:buFont typeface="Arial"/>
              <a:buNone/>
            </a:pPr>
            <a:r>
              <a:rPr lang="en-US" dirty="0"/>
              <a:t>Nicolle Jones</a:t>
            </a:r>
          </a:p>
          <a:p>
            <a:pPr marL="0" indent="0" algn="ctr">
              <a:buFont typeface="Arial"/>
              <a:buNone/>
            </a:pPr>
            <a:r>
              <a:rPr lang="en-US" dirty="0"/>
              <a:t>Administrative Technician</a:t>
            </a:r>
          </a:p>
          <a:p>
            <a:pPr marL="0" indent="0" algn="ctr">
              <a:buFont typeface="Arial"/>
              <a:buNone/>
            </a:pPr>
            <a:r>
              <a:rPr lang="en-US" sz="1900" dirty="0">
                <a:hlinkClick r:id="rId4"/>
              </a:rPr>
              <a:t>njones@cityofamericancanyon.org</a:t>
            </a:r>
            <a:endParaRPr lang="en-US" sz="1900" dirty="0"/>
          </a:p>
          <a:p>
            <a:pPr marL="0" indent="0" algn="ctr">
              <a:buFont typeface="Arial"/>
              <a:buNone/>
            </a:pPr>
            <a:r>
              <a:rPr lang="en-US" dirty="0"/>
              <a:t>(707) 647-4348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7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2A0F51-75C2-44D6-BD25-510C9F2391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513"/>
            <a:ext cx="9018740" cy="330076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704" y="1777295"/>
            <a:ext cx="8117629" cy="4018139"/>
          </a:xfrm>
        </p:spPr>
        <p:txBody>
          <a:bodyPr>
            <a:normAutofit/>
          </a:bodyPr>
          <a:lstStyle/>
          <a:p>
            <a:r>
              <a:rPr lang="en-US" dirty="0"/>
              <a:t>Recap “Where we Left Off.” </a:t>
            </a:r>
          </a:p>
          <a:p>
            <a:r>
              <a:rPr lang="en-US" dirty="0"/>
              <a:t>Topic Introduction: Inclusion and Equity aspect of ELL.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Purpose</a:t>
            </a:r>
          </a:p>
        </p:txBody>
      </p:sp>
    </p:spTree>
    <p:extLst>
      <p:ext uri="{BB962C8B-B14F-4D97-AF65-F5344CB8AC3E}">
        <p14:creationId xmlns:p14="http://schemas.microsoft.com/office/powerpoint/2010/main" val="170053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7215B5-8782-4C24-B90D-970AB6010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2" y="175364"/>
            <a:ext cx="8693828" cy="665607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704" y="1027134"/>
            <a:ext cx="8117629" cy="565550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Parent Education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Arts for </a:t>
            </a:r>
            <a:r>
              <a:rPr lang="en-US" sz="3200" dirty="0">
                <a:solidFill>
                  <a:schemeClr val="tx1"/>
                </a:solidFill>
              </a:rPr>
              <a:t>all A</a:t>
            </a:r>
            <a:r>
              <a:rPr lang="en-US" sz="3200" dirty="0">
                <a:solidFill>
                  <a:schemeClr val="bg1"/>
                </a:solidFill>
              </a:rPr>
              <a:t>ge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groups</a:t>
            </a:r>
          </a:p>
          <a:p>
            <a:r>
              <a:rPr lang="en-US" sz="3200" dirty="0">
                <a:solidFill>
                  <a:schemeClr val="bg1"/>
                </a:solidFill>
              </a:rPr>
              <a:t>Cultur</a:t>
            </a:r>
            <a:r>
              <a:rPr lang="en-US" sz="3200" dirty="0">
                <a:solidFill>
                  <a:schemeClr val="tx1"/>
                </a:solidFill>
              </a:rPr>
              <a:t>al Celeb</a:t>
            </a:r>
            <a:r>
              <a:rPr lang="en-US" sz="3200" dirty="0">
                <a:solidFill>
                  <a:schemeClr val="bg1"/>
                </a:solidFill>
              </a:rPr>
              <a:t>rations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Include Youth in Governance “Youth Commission”</a:t>
            </a:r>
          </a:p>
          <a:p>
            <a:r>
              <a:rPr lang="en-US" sz="3200" dirty="0">
                <a:solidFill>
                  <a:schemeClr val="bg1"/>
                </a:solidFill>
              </a:rPr>
              <a:t>Outreach, Inclusiveness with marginalized communities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Health </a:t>
            </a:r>
            <a:r>
              <a:rPr lang="en-US" sz="3200" dirty="0">
                <a:solidFill>
                  <a:schemeClr val="tx1"/>
                </a:solidFill>
              </a:rPr>
              <a:t>advocacy training</a:t>
            </a:r>
          </a:p>
          <a:p>
            <a:r>
              <a:rPr lang="en-US" sz="3200" dirty="0">
                <a:solidFill>
                  <a:schemeClr val="tx1"/>
                </a:solidFill>
              </a:rPr>
              <a:t>Education about Napa River</a:t>
            </a:r>
          </a:p>
          <a:p>
            <a:r>
              <a:rPr lang="en-US" sz="3200" dirty="0">
                <a:solidFill>
                  <a:schemeClr val="tx1"/>
                </a:solidFill>
              </a:rPr>
              <a:t>Newell  Open Space </a:t>
            </a:r>
            <a:r>
              <a:rPr lang="en-US" sz="3200" dirty="0">
                <a:solidFill>
                  <a:schemeClr val="bg1"/>
                </a:solidFill>
              </a:rPr>
              <a:t>Education Facility</a:t>
            </a:r>
          </a:p>
          <a:p>
            <a:r>
              <a:rPr lang="en-US" sz="3200" dirty="0">
                <a:solidFill>
                  <a:schemeClr val="bg1"/>
                </a:solidFill>
              </a:rPr>
              <a:t>And Many Others!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8880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ELL 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73A79F-AD42-461F-94CD-9C771116D9C6}"/>
              </a:ext>
            </a:extLst>
          </p:cNvPr>
          <p:cNvSpPr txBox="1">
            <a:spLocks/>
          </p:cNvSpPr>
          <p:nvPr/>
        </p:nvSpPr>
        <p:spPr>
          <a:xfrm>
            <a:off x="237231" y="175365"/>
            <a:ext cx="8650566" cy="6656076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352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39478B-CFFB-482C-A143-048FF3634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14" y="3742323"/>
            <a:ext cx="5730119" cy="304866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704" y="1347692"/>
            <a:ext cx="8380096" cy="500300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Geographic location expands: City – Partner- Autonomous.</a:t>
            </a:r>
          </a:p>
          <a:p>
            <a:r>
              <a:rPr lang="en-US" sz="3200" dirty="0">
                <a:solidFill>
                  <a:schemeClr val="tx1"/>
                </a:solidFill>
              </a:rPr>
              <a:t>Providers are dynamic.  </a:t>
            </a:r>
            <a:r>
              <a:rPr lang="en-US" sz="3200" dirty="0" err="1">
                <a:solidFill>
                  <a:schemeClr val="tx1"/>
                </a:solidFill>
              </a:rPr>
              <a:t>Ie</a:t>
            </a:r>
            <a:r>
              <a:rPr lang="en-US" sz="3200" dirty="0">
                <a:solidFill>
                  <a:schemeClr val="tx1"/>
                </a:solidFill>
              </a:rPr>
              <a:t>: services  provided by City may be provided by partner. Partner may become fully autonomous and vice versa.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88806"/>
          </a:xfrm>
        </p:spPr>
        <p:txBody>
          <a:bodyPr>
            <a:normAutofit fontScale="90000"/>
          </a:bodyPr>
          <a:lstStyle/>
          <a:p>
            <a:r>
              <a:rPr lang="en-US" dirty="0"/>
              <a:t>ELL Providers: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73A79F-AD42-461F-94CD-9C771116D9C6}"/>
              </a:ext>
            </a:extLst>
          </p:cNvPr>
          <p:cNvSpPr txBox="1">
            <a:spLocks/>
          </p:cNvSpPr>
          <p:nvPr/>
        </p:nvSpPr>
        <p:spPr>
          <a:xfrm>
            <a:off x="8686800" y="-722083"/>
            <a:ext cx="8906770" cy="845096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600" dirty="0"/>
            </a:br>
            <a:endParaRPr lang="en-US" sz="360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AE91D22-B51B-498B-8D2F-C1F30B401F0F}"/>
              </a:ext>
            </a:extLst>
          </p:cNvPr>
          <p:cNvSpPr txBox="1">
            <a:spLocks/>
          </p:cNvSpPr>
          <p:nvPr/>
        </p:nvSpPr>
        <p:spPr>
          <a:xfrm>
            <a:off x="4572000" y="4204565"/>
            <a:ext cx="2292440" cy="68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City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723B2B1-BA86-4880-9F66-3609DA71E718}"/>
              </a:ext>
            </a:extLst>
          </p:cNvPr>
          <p:cNvSpPr txBox="1">
            <a:spLocks/>
          </p:cNvSpPr>
          <p:nvPr/>
        </p:nvSpPr>
        <p:spPr>
          <a:xfrm>
            <a:off x="4250029" y="4973084"/>
            <a:ext cx="2936382" cy="68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City Partner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AB6B60C-8571-489E-99BB-B5808C6FB6FB}"/>
              </a:ext>
            </a:extLst>
          </p:cNvPr>
          <p:cNvSpPr txBox="1">
            <a:spLocks/>
          </p:cNvSpPr>
          <p:nvPr/>
        </p:nvSpPr>
        <p:spPr>
          <a:xfrm>
            <a:off x="3736483" y="5882038"/>
            <a:ext cx="4160221" cy="68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Autonomous from City</a:t>
            </a:r>
          </a:p>
        </p:txBody>
      </p:sp>
    </p:spTree>
    <p:extLst>
      <p:ext uri="{BB962C8B-B14F-4D97-AF65-F5344CB8AC3E}">
        <p14:creationId xmlns:p14="http://schemas.microsoft.com/office/powerpoint/2010/main" val="406750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39478B-CFFB-482C-A143-048FF3634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14" y="3742323"/>
            <a:ext cx="5730119" cy="304866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704" y="1703063"/>
            <a:ext cx="8380096" cy="500300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Autonomous provider may partner with City for specific purpose  for a limited time.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88806"/>
          </a:xfrm>
        </p:spPr>
        <p:txBody>
          <a:bodyPr>
            <a:normAutofit fontScale="90000"/>
          </a:bodyPr>
          <a:lstStyle/>
          <a:p>
            <a:r>
              <a:rPr lang="en-US" dirty="0"/>
              <a:t>ELL Providers: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73A79F-AD42-461F-94CD-9C771116D9C6}"/>
              </a:ext>
            </a:extLst>
          </p:cNvPr>
          <p:cNvSpPr txBox="1">
            <a:spLocks/>
          </p:cNvSpPr>
          <p:nvPr/>
        </p:nvSpPr>
        <p:spPr>
          <a:xfrm>
            <a:off x="8686800" y="-722083"/>
            <a:ext cx="8906770" cy="845096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600" dirty="0"/>
            </a:br>
            <a:endParaRPr lang="en-US" sz="360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AE91D22-B51B-498B-8D2F-C1F30B401F0F}"/>
              </a:ext>
            </a:extLst>
          </p:cNvPr>
          <p:cNvSpPr txBox="1">
            <a:spLocks/>
          </p:cNvSpPr>
          <p:nvPr/>
        </p:nvSpPr>
        <p:spPr>
          <a:xfrm>
            <a:off x="4572000" y="4204565"/>
            <a:ext cx="2292440" cy="68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City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723B2B1-BA86-4880-9F66-3609DA71E718}"/>
              </a:ext>
            </a:extLst>
          </p:cNvPr>
          <p:cNvSpPr txBox="1">
            <a:spLocks/>
          </p:cNvSpPr>
          <p:nvPr/>
        </p:nvSpPr>
        <p:spPr>
          <a:xfrm>
            <a:off x="4250029" y="4973084"/>
            <a:ext cx="2936382" cy="68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City Partner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AB6B60C-8571-489E-99BB-B5808C6FB6FB}"/>
              </a:ext>
            </a:extLst>
          </p:cNvPr>
          <p:cNvSpPr txBox="1">
            <a:spLocks/>
          </p:cNvSpPr>
          <p:nvPr/>
        </p:nvSpPr>
        <p:spPr>
          <a:xfrm>
            <a:off x="3736483" y="5882038"/>
            <a:ext cx="4160221" cy="68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Autonomous from City</a:t>
            </a:r>
          </a:p>
        </p:txBody>
      </p:sp>
    </p:spTree>
    <p:extLst>
      <p:ext uri="{BB962C8B-B14F-4D97-AF65-F5344CB8AC3E}">
        <p14:creationId xmlns:p14="http://schemas.microsoft.com/office/powerpoint/2010/main" val="386503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C59CD7-38EB-4B1F-85FB-DF9CB0E38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46399"/>
          </a:xfrm>
        </p:spPr>
        <p:txBody>
          <a:bodyPr/>
          <a:lstStyle/>
          <a:p>
            <a:r>
              <a:rPr lang="en-US" dirty="0"/>
              <a:t>NVUSD Property Locations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94BE75-70CA-4C7D-A213-18C5736AD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8" y="1312075"/>
            <a:ext cx="8815486" cy="5467486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C9E4C7-1D15-45EC-B2C4-D3435CC1EEBC}"/>
              </a:ext>
            </a:extLst>
          </p:cNvPr>
          <p:cNvCxnSpPr>
            <a:cxnSpLocks/>
          </p:cNvCxnSpPr>
          <p:nvPr/>
        </p:nvCxnSpPr>
        <p:spPr>
          <a:xfrm>
            <a:off x="3419605" y="1803748"/>
            <a:ext cx="488516" cy="22546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7D9280-3947-41D9-9E07-422CD7BC10BD}"/>
              </a:ext>
            </a:extLst>
          </p:cNvPr>
          <p:cNvCxnSpPr>
            <a:cxnSpLocks/>
          </p:cNvCxnSpPr>
          <p:nvPr/>
        </p:nvCxnSpPr>
        <p:spPr>
          <a:xfrm>
            <a:off x="6064684" y="5726482"/>
            <a:ext cx="488516" cy="22546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25BE85-4347-4752-9F27-078320BBB684}"/>
              </a:ext>
            </a:extLst>
          </p:cNvPr>
          <p:cNvCxnSpPr>
            <a:cxnSpLocks/>
          </p:cNvCxnSpPr>
          <p:nvPr/>
        </p:nvCxnSpPr>
        <p:spPr>
          <a:xfrm>
            <a:off x="2511469" y="4612682"/>
            <a:ext cx="488516" cy="22546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347E23-ADF4-4CB1-97C8-5AD61B5DFC83}"/>
              </a:ext>
            </a:extLst>
          </p:cNvPr>
          <p:cNvCxnSpPr>
            <a:cxnSpLocks/>
          </p:cNvCxnSpPr>
          <p:nvPr/>
        </p:nvCxnSpPr>
        <p:spPr>
          <a:xfrm>
            <a:off x="2022953" y="4954044"/>
            <a:ext cx="488516" cy="22546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415EF6-546C-4A19-8E8F-4C5AA568ABAE}"/>
              </a:ext>
            </a:extLst>
          </p:cNvPr>
          <p:cNvCxnSpPr>
            <a:cxnSpLocks/>
          </p:cNvCxnSpPr>
          <p:nvPr/>
        </p:nvCxnSpPr>
        <p:spPr>
          <a:xfrm>
            <a:off x="1655523" y="2569923"/>
            <a:ext cx="488516" cy="22546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D9F514-4343-47EA-8353-CE8518492B11}"/>
              </a:ext>
            </a:extLst>
          </p:cNvPr>
          <p:cNvCxnSpPr>
            <a:cxnSpLocks/>
          </p:cNvCxnSpPr>
          <p:nvPr/>
        </p:nvCxnSpPr>
        <p:spPr>
          <a:xfrm>
            <a:off x="7056709" y="5169074"/>
            <a:ext cx="260579" cy="55740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4278E9-3374-47B7-B2C7-AFEE6AC9240F}"/>
              </a:ext>
            </a:extLst>
          </p:cNvPr>
          <p:cNvCxnSpPr>
            <a:cxnSpLocks/>
          </p:cNvCxnSpPr>
          <p:nvPr/>
        </p:nvCxnSpPr>
        <p:spPr>
          <a:xfrm>
            <a:off x="8048734" y="5653414"/>
            <a:ext cx="137786" cy="450936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2">
            <a:extLst>
              <a:ext uri="{FF2B5EF4-FFF2-40B4-BE49-F238E27FC236}">
                <a16:creationId xmlns:a16="http://schemas.microsoft.com/office/drawing/2014/main" id="{82C70519-1F1E-4968-8F98-1A7DF2A5EC19}"/>
              </a:ext>
            </a:extLst>
          </p:cNvPr>
          <p:cNvSpPr txBox="1">
            <a:spLocks/>
          </p:cNvSpPr>
          <p:nvPr/>
        </p:nvSpPr>
        <p:spPr>
          <a:xfrm>
            <a:off x="2329840" y="1182817"/>
            <a:ext cx="2480153" cy="49567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NJ Elementary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7E5C395E-792E-4A5D-A55A-DCE48EB59E41}"/>
              </a:ext>
            </a:extLst>
          </p:cNvPr>
          <p:cNvSpPr txBox="1">
            <a:spLocks/>
          </p:cNvSpPr>
          <p:nvPr/>
        </p:nvSpPr>
        <p:spPr>
          <a:xfrm>
            <a:off x="4697260" y="5179512"/>
            <a:ext cx="1765789" cy="49567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Silver Oak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4A96D363-AD49-4FBE-A62B-8F8424AA4E4C}"/>
              </a:ext>
            </a:extLst>
          </p:cNvPr>
          <p:cNvSpPr txBox="1">
            <a:spLocks/>
          </p:cNvSpPr>
          <p:nvPr/>
        </p:nvSpPr>
        <p:spPr>
          <a:xfrm>
            <a:off x="1490597" y="4001117"/>
            <a:ext cx="2260948" cy="49567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Donaldson Way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024DDE08-A0A0-426A-8A51-602217AFEE17}"/>
              </a:ext>
            </a:extLst>
          </p:cNvPr>
          <p:cNvSpPr txBox="1">
            <a:spLocks/>
          </p:cNvSpPr>
          <p:nvPr/>
        </p:nvSpPr>
        <p:spPr>
          <a:xfrm>
            <a:off x="419622" y="4683841"/>
            <a:ext cx="1603331" cy="49567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AC Middle</a:t>
            </a: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DFA1A32C-727A-400A-BF04-D29E5AB60E14}"/>
              </a:ext>
            </a:extLst>
          </p:cNvPr>
          <p:cNvSpPr txBox="1">
            <a:spLocks/>
          </p:cNvSpPr>
          <p:nvPr/>
        </p:nvSpPr>
        <p:spPr>
          <a:xfrm>
            <a:off x="5664233" y="4546055"/>
            <a:ext cx="1765790" cy="49567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High School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AE8FC9D3-1799-4104-B335-86B90245C29C}"/>
              </a:ext>
            </a:extLst>
          </p:cNvPr>
          <p:cNvSpPr txBox="1">
            <a:spLocks/>
          </p:cNvSpPr>
          <p:nvPr/>
        </p:nvSpPr>
        <p:spPr>
          <a:xfrm>
            <a:off x="7692884" y="5094069"/>
            <a:ext cx="1254690" cy="49567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Middle 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BE48D187-B618-4487-AC9E-AA1B9CCEB01D}"/>
              </a:ext>
            </a:extLst>
          </p:cNvPr>
          <p:cNvSpPr txBox="1">
            <a:spLocks/>
          </p:cNvSpPr>
          <p:nvPr/>
        </p:nvSpPr>
        <p:spPr>
          <a:xfrm>
            <a:off x="535770" y="2010578"/>
            <a:ext cx="2480153" cy="49567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New Elementary</a:t>
            </a:r>
          </a:p>
        </p:txBody>
      </p:sp>
    </p:spTree>
    <p:extLst>
      <p:ext uri="{BB962C8B-B14F-4D97-AF65-F5344CB8AC3E}">
        <p14:creationId xmlns:p14="http://schemas.microsoft.com/office/powerpoint/2010/main" val="206971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5161"/>
            <a:ext cx="8322946" cy="5017907"/>
          </a:xfrm>
        </p:spPr>
        <p:txBody>
          <a:bodyPr>
            <a:normAutofit/>
          </a:bodyPr>
          <a:lstStyle/>
          <a:p>
            <a:r>
              <a:rPr lang="en-US" dirty="0"/>
              <a:t>General Plan land use designation consistent with the use (</a:t>
            </a:r>
            <a:r>
              <a:rPr lang="en-US" dirty="0" err="1"/>
              <a:t>ie</a:t>
            </a:r>
            <a:r>
              <a:rPr lang="en-US" dirty="0"/>
              <a:t>: AC Middle School is designated Residential, new Elementary School  is designated Commercial Recreation)</a:t>
            </a:r>
          </a:p>
          <a:p>
            <a:r>
              <a:rPr lang="en-US" dirty="0"/>
              <a:t>The District may want surplus properties redesignated  (</a:t>
            </a:r>
            <a:r>
              <a:rPr lang="en-US" dirty="0" err="1"/>
              <a:t>ie</a:t>
            </a:r>
            <a:r>
              <a:rPr lang="en-US" dirty="0"/>
              <a:t>: Surplus Middle School site is  designated Public) </a:t>
            </a:r>
          </a:p>
          <a:p>
            <a:r>
              <a:rPr lang="en-US" dirty="0"/>
              <a:t>The City meets with the NVUSD to discuss citywide land use designations and new project applications on student generation impacts.</a:t>
            </a:r>
          </a:p>
          <a:p>
            <a:r>
              <a:rPr lang="en-US" dirty="0"/>
              <a:t>School District interest in the Circulation Element i.e.: new planned roadways.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City Coordination with NVUSD</a:t>
            </a:r>
          </a:p>
        </p:txBody>
      </p:sp>
    </p:spTree>
    <p:extLst>
      <p:ext uri="{BB962C8B-B14F-4D97-AF65-F5344CB8AC3E}">
        <p14:creationId xmlns:p14="http://schemas.microsoft.com/office/powerpoint/2010/main" val="402304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704" y="1347692"/>
            <a:ext cx="8117629" cy="500300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American Canyon ELL Element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88806"/>
          </a:xfrm>
        </p:spPr>
        <p:txBody>
          <a:bodyPr>
            <a:normAutofit fontScale="90000"/>
          </a:bodyPr>
          <a:lstStyle/>
          <a:p>
            <a:r>
              <a:rPr lang="en-US" dirty="0"/>
              <a:t>ELL Element Components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73A79F-AD42-461F-94CD-9C771116D9C6}"/>
              </a:ext>
            </a:extLst>
          </p:cNvPr>
          <p:cNvSpPr txBox="1">
            <a:spLocks/>
          </p:cNvSpPr>
          <p:nvPr/>
        </p:nvSpPr>
        <p:spPr>
          <a:xfrm>
            <a:off x="8686800" y="-722083"/>
            <a:ext cx="8906770" cy="845096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600" dirty="0"/>
            </a:br>
            <a:endParaRPr lang="en-US" sz="360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AE91D22-B51B-498B-8D2F-C1F30B401F0F}"/>
              </a:ext>
            </a:extLst>
          </p:cNvPr>
          <p:cNvSpPr txBox="1">
            <a:spLocks/>
          </p:cNvSpPr>
          <p:nvPr/>
        </p:nvSpPr>
        <p:spPr>
          <a:xfrm>
            <a:off x="3438659" y="3397920"/>
            <a:ext cx="2292440" cy="68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City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723B2B1-BA86-4880-9F66-3609DA71E718}"/>
              </a:ext>
            </a:extLst>
          </p:cNvPr>
          <p:cNvSpPr txBox="1">
            <a:spLocks/>
          </p:cNvSpPr>
          <p:nvPr/>
        </p:nvSpPr>
        <p:spPr>
          <a:xfrm>
            <a:off x="3168204" y="4529905"/>
            <a:ext cx="2936382" cy="68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City Partner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AB6B60C-8571-489E-99BB-B5808C6FB6FB}"/>
              </a:ext>
            </a:extLst>
          </p:cNvPr>
          <p:cNvSpPr txBox="1">
            <a:spLocks/>
          </p:cNvSpPr>
          <p:nvPr/>
        </p:nvSpPr>
        <p:spPr>
          <a:xfrm>
            <a:off x="168632" y="5456156"/>
            <a:ext cx="3168202" cy="11768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13F2CF-1F31-487F-9963-668BD09FFEF7}"/>
              </a:ext>
            </a:extLst>
          </p:cNvPr>
          <p:cNvSpPr txBox="1"/>
          <p:nvPr/>
        </p:nvSpPr>
        <p:spPr>
          <a:xfrm>
            <a:off x="306703" y="2077025"/>
            <a:ext cx="51281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Vision</a:t>
            </a:r>
          </a:p>
          <a:p>
            <a:r>
              <a:rPr lang="en-US" sz="1600" i="1" dirty="0"/>
              <a:t>Foster an ELL Environment so all residents gain knowledge and learn new skills throughout their life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FFFCB0-FD54-4E91-B625-188E726DD726}"/>
              </a:ext>
            </a:extLst>
          </p:cNvPr>
          <p:cNvSpPr/>
          <p:nvPr/>
        </p:nvSpPr>
        <p:spPr>
          <a:xfrm>
            <a:off x="306704" y="2967033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Guiding Principles</a:t>
            </a:r>
          </a:p>
          <a:p>
            <a:r>
              <a:rPr lang="en-US" sz="1600" i="1" dirty="0"/>
              <a:t>Enable residents to access the broadest possible source of ELL resources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47269-118E-4FC4-94B0-EA5B0019AF4D}"/>
              </a:ext>
            </a:extLst>
          </p:cNvPr>
          <p:cNvSpPr/>
          <p:nvPr/>
        </p:nvSpPr>
        <p:spPr>
          <a:xfrm>
            <a:off x="306704" y="3815031"/>
            <a:ext cx="4114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Goals</a:t>
            </a:r>
          </a:p>
          <a:p>
            <a:pPr marL="342900" indent="-342900">
              <a:buAutoNum type="arabicParenR"/>
            </a:pPr>
            <a:r>
              <a:rPr lang="en-US" sz="1600" i="1" dirty="0"/>
              <a:t>Enrich life</a:t>
            </a:r>
          </a:p>
          <a:p>
            <a:pPr marL="342900" indent="-342900">
              <a:buAutoNum type="arabicParenR"/>
            </a:pPr>
            <a:r>
              <a:rPr lang="en-US" sz="1600" i="1" dirty="0"/>
              <a:t>Improve health</a:t>
            </a:r>
          </a:p>
          <a:p>
            <a:pPr marL="342900" indent="-342900">
              <a:buAutoNum type="arabicParenR"/>
            </a:pPr>
            <a:r>
              <a:rPr lang="en-US" sz="1600" i="1" dirty="0"/>
              <a:t>Increase social  awareness</a:t>
            </a:r>
          </a:p>
          <a:p>
            <a:pPr marL="342900" indent="-342900">
              <a:buAutoNum type="arabicParenR"/>
            </a:pPr>
            <a:endParaRPr lang="en-US" sz="1600" i="1" dirty="0"/>
          </a:p>
          <a:p>
            <a:pPr marL="342900" indent="-342900">
              <a:buAutoNum type="arabicParenR"/>
            </a:pPr>
            <a:endParaRPr lang="en-US" sz="1600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E6C4BC-A984-449A-B53B-574ABC4F70C3}"/>
              </a:ext>
            </a:extLst>
          </p:cNvPr>
          <p:cNvSpPr/>
          <p:nvPr/>
        </p:nvSpPr>
        <p:spPr>
          <a:xfrm>
            <a:off x="239482" y="6018188"/>
            <a:ext cx="3200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Implementation Programs</a:t>
            </a:r>
          </a:p>
          <a:p>
            <a:r>
              <a:rPr lang="en-US" sz="1600" i="1" dirty="0"/>
              <a:t>Establish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i="1" dirty="0"/>
              <a:t>administrative procedures to make policies happen.</a:t>
            </a:r>
          </a:p>
        </p:txBody>
      </p:sp>
      <p:pic>
        <p:nvPicPr>
          <p:cNvPr id="15" name="Content Placeholder 4" descr="pyramid.png">
            <a:extLst>
              <a:ext uri="{FF2B5EF4-FFF2-40B4-BE49-F238E27FC236}">
                <a16:creationId xmlns:a16="http://schemas.microsoft.com/office/drawing/2014/main" id="{E4096358-3B1A-4837-86C1-9B25569836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302" y="1811258"/>
            <a:ext cx="5564016" cy="500300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F646F5-BA9F-458B-A6DD-5FB7B376977E}"/>
              </a:ext>
            </a:extLst>
          </p:cNvPr>
          <p:cNvCxnSpPr/>
          <p:nvPr/>
        </p:nvCxnSpPr>
        <p:spPr>
          <a:xfrm>
            <a:off x="1050834" y="2333223"/>
            <a:ext cx="457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CC777F-EF2E-4E1E-92C5-071543A3BA7F}"/>
              </a:ext>
            </a:extLst>
          </p:cNvPr>
          <p:cNvCxnSpPr/>
          <p:nvPr/>
        </p:nvCxnSpPr>
        <p:spPr>
          <a:xfrm>
            <a:off x="2282780" y="3171422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C952E0-8DC0-49D8-BFD1-8F6FAABCAED4}"/>
              </a:ext>
            </a:extLst>
          </p:cNvPr>
          <p:cNvCxnSpPr/>
          <p:nvPr/>
        </p:nvCxnSpPr>
        <p:spPr>
          <a:xfrm>
            <a:off x="1050834" y="4086726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3C5A4C-FC58-4546-8013-6B2E2C124644}"/>
              </a:ext>
            </a:extLst>
          </p:cNvPr>
          <p:cNvCxnSpPr/>
          <p:nvPr/>
        </p:nvCxnSpPr>
        <p:spPr>
          <a:xfrm>
            <a:off x="1183004" y="5247688"/>
            <a:ext cx="2819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65BF217-3F4F-418F-A7B4-7F20DC64B549}"/>
              </a:ext>
            </a:extLst>
          </p:cNvPr>
          <p:cNvSpPr/>
          <p:nvPr/>
        </p:nvSpPr>
        <p:spPr>
          <a:xfrm>
            <a:off x="323578" y="4954587"/>
            <a:ext cx="3505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Policies</a:t>
            </a:r>
          </a:p>
          <a:p>
            <a:r>
              <a:rPr lang="en-US" sz="1600" i="1" dirty="0"/>
              <a:t>Identify methods under control of the City to achieve goals.</a:t>
            </a:r>
          </a:p>
          <a:p>
            <a:endParaRPr lang="en-US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94C7B4-92F1-44EB-8938-2AA306D6C5C8}"/>
              </a:ext>
            </a:extLst>
          </p:cNvPr>
          <p:cNvCxnSpPr/>
          <p:nvPr/>
        </p:nvCxnSpPr>
        <p:spPr>
          <a:xfrm>
            <a:off x="3168204" y="6160394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869B221-D720-4C32-9380-DBD213E3E894}"/>
              </a:ext>
            </a:extLst>
          </p:cNvPr>
          <p:cNvSpPr txBox="1"/>
          <p:nvPr/>
        </p:nvSpPr>
        <p:spPr>
          <a:xfrm>
            <a:off x="5991477" y="2333223"/>
            <a:ext cx="94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Broad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4BBA89-A5C1-4DB2-8969-4D10B8C8734C}"/>
              </a:ext>
            </a:extLst>
          </p:cNvPr>
          <p:cNvSpPr txBox="1"/>
          <p:nvPr/>
        </p:nvSpPr>
        <p:spPr>
          <a:xfrm>
            <a:off x="5856180" y="6150340"/>
            <a:ext cx="114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Specific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4BC55DD-1EEC-4483-AA25-6A2852653363}"/>
              </a:ext>
            </a:extLst>
          </p:cNvPr>
          <p:cNvCxnSpPr>
            <a:cxnSpLocks/>
          </p:cNvCxnSpPr>
          <p:nvPr/>
        </p:nvCxnSpPr>
        <p:spPr>
          <a:xfrm>
            <a:off x="6381310" y="2794048"/>
            <a:ext cx="0" cy="3299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13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704" y="1914801"/>
            <a:ext cx="8117629" cy="5003004"/>
          </a:xfrm>
        </p:spPr>
        <p:txBody>
          <a:bodyPr>
            <a:normAutofit/>
          </a:bodyPr>
          <a:lstStyle/>
          <a:p>
            <a:r>
              <a:rPr lang="en-US" sz="3200" dirty="0"/>
              <a:t>Questions before moving  on to today’s topic?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88806"/>
          </a:xfrm>
        </p:spPr>
        <p:txBody>
          <a:bodyPr>
            <a:normAutofit fontScale="90000"/>
          </a:bodyPr>
          <a:lstStyle/>
          <a:p>
            <a:r>
              <a:rPr lang="en-US" dirty="0"/>
              <a:t>Group Discussion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73A79F-AD42-461F-94CD-9C771116D9C6}"/>
              </a:ext>
            </a:extLst>
          </p:cNvPr>
          <p:cNvSpPr txBox="1">
            <a:spLocks/>
          </p:cNvSpPr>
          <p:nvPr/>
        </p:nvSpPr>
        <p:spPr>
          <a:xfrm>
            <a:off x="8686800" y="-722083"/>
            <a:ext cx="8906770" cy="845096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3413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8">
      <a:dk1>
        <a:sysClr val="windowText" lastClr="000000"/>
      </a:dk1>
      <a:lt1>
        <a:sysClr val="window" lastClr="FFFFFF"/>
      </a:lt1>
      <a:dk2>
        <a:srgbClr val="4F271C"/>
      </a:dk2>
      <a:lt2>
        <a:srgbClr val="86CAD3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5052</TotalTime>
  <Words>989</Words>
  <Application>Microsoft Office PowerPoint</Application>
  <PresentationFormat>On-screen Show (4:3)</PresentationFormat>
  <Paragraphs>155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Symbol</vt:lpstr>
      <vt:lpstr>Candara</vt:lpstr>
      <vt:lpstr>Arial</vt:lpstr>
      <vt:lpstr>Calibri</vt:lpstr>
      <vt:lpstr>Waveform</vt:lpstr>
      <vt:lpstr> </vt:lpstr>
      <vt:lpstr>Workshop Purpose</vt:lpstr>
      <vt:lpstr>What is ELL ?</vt:lpstr>
      <vt:lpstr>ELL Providers: </vt:lpstr>
      <vt:lpstr>ELL Providers: </vt:lpstr>
      <vt:lpstr>NVUSD Property Locations</vt:lpstr>
      <vt:lpstr>City Coordination with NVUSD</vt:lpstr>
      <vt:lpstr>ELL Element Components </vt:lpstr>
      <vt:lpstr>Group Discussion</vt:lpstr>
      <vt:lpstr>My Brother’s Keeper Initiative</vt:lpstr>
      <vt:lpstr>ELL Inclusiveness Principles</vt:lpstr>
      <vt:lpstr>Equity</vt:lpstr>
      <vt:lpstr>Inequality</vt:lpstr>
      <vt:lpstr>ELL and Inclusion Connection</vt:lpstr>
      <vt:lpstr>ELL Path to Inclusion </vt:lpstr>
      <vt:lpstr>Group Discussion</vt:lpstr>
      <vt:lpstr>Next Steps</vt:lpstr>
      <vt:lpstr>Staff Contact</vt:lpstr>
    </vt:vector>
  </TitlesOfParts>
  <Company>Piazza Marketing Concepts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Piazza</dc:creator>
  <cp:lastModifiedBy>Brent Cooper</cp:lastModifiedBy>
  <cp:revision>429</cp:revision>
  <cp:lastPrinted>2021-06-09T00:15:42Z</cp:lastPrinted>
  <dcterms:created xsi:type="dcterms:W3CDTF">2014-03-17T21:46:41Z</dcterms:created>
  <dcterms:modified xsi:type="dcterms:W3CDTF">2021-06-09T00:24:19Z</dcterms:modified>
</cp:coreProperties>
</file>